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5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643051"/>
            <a:ext cx="7743852" cy="1957400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  <a:t>Funzione Strumentale</a:t>
            </a:r>
            <a:b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</a:br>
            <a: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  <a:t> PROGETTAZIONE E VALUTAZIONE</a:t>
            </a:r>
            <a:b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</a:br>
            <a: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  <a:t>Relazione finale</a:t>
            </a:r>
            <a:b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</a:br>
            <a:r>
              <a:rPr lang="it-IT" sz="3600" dirty="0" smtClean="0">
                <a:solidFill>
                  <a:srgbClr val="002060"/>
                </a:solidFill>
                <a:latin typeface="Baskerville Old Face" pitchFamily="18" charset="0"/>
              </a:rPr>
              <a:t>30 giugno 2015</a:t>
            </a:r>
            <a:endParaRPr lang="it-IT" sz="3600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6843738" cy="1752600"/>
          </a:xfrm>
        </p:spPr>
        <p:txBody>
          <a:bodyPr/>
          <a:lstStyle/>
          <a:p>
            <a:endParaRPr lang="it-IT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FF.SS.:  K. Messina – R. Ria – S. Soldi</a:t>
            </a:r>
          </a:p>
          <a:p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Anno scolastico 2014/15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Obiettivi di lavoro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100" dirty="0" smtClean="0">
                <a:solidFill>
                  <a:schemeClr val="tx2"/>
                </a:solidFill>
                <a:latin typeface="+mj-lt"/>
              </a:rPr>
              <a:t>Completare, con l’ausilio della Commissione, l’aggiornamento (allineamento alle Indicazioni nazionali 2012) e la verticalizzazione del curricolo d’Istituto relativamente alle progettazioni di LINGUA INGLESE e FRANCESE, individuando contestualmente gli Obiettivi minimi.</a:t>
            </a:r>
          </a:p>
          <a:p>
            <a:r>
              <a:rPr lang="it-IT" sz="2100" dirty="0" smtClean="0">
                <a:solidFill>
                  <a:schemeClr val="tx2"/>
                </a:solidFill>
                <a:latin typeface="+mj-lt"/>
              </a:rPr>
              <a:t>Predisporre i materiali per ottimizzare i tempi di lavoro e coordinare le azioni della Commissione; </a:t>
            </a:r>
            <a:r>
              <a:rPr lang="it-IT" sz="2100" dirty="0" smtClean="0">
                <a:solidFill>
                  <a:schemeClr val="tx2"/>
                </a:solidFill>
              </a:rPr>
              <a:t>assemblare, perfezionare e divulgare i materiali prodotti dalla Commissione.</a:t>
            </a:r>
          </a:p>
          <a:p>
            <a:r>
              <a:rPr lang="it-IT" sz="2100" dirty="0" smtClean="0">
                <a:solidFill>
                  <a:schemeClr val="tx2"/>
                </a:solidFill>
              </a:rPr>
              <a:t>Esaminare e confrontare le modalità di valutazione applicate nelle Scuola Primaria e Secondaria. Elaborare un questionario relativo alle prove comuni; analizzare e interpretare i risultati.</a:t>
            </a:r>
            <a:endParaRPr lang="it-IT" sz="2100" dirty="0" smtClean="0">
              <a:solidFill>
                <a:schemeClr val="tx2"/>
              </a:solidFill>
              <a:latin typeface="+mj-lt"/>
              <a:ea typeface="Times New Roman"/>
            </a:endParaRPr>
          </a:p>
          <a:p>
            <a:r>
              <a:rPr lang="it-IT" sz="2100" dirty="0" smtClean="0">
                <a:solidFill>
                  <a:schemeClr val="tx2"/>
                </a:solidFill>
              </a:rPr>
              <a:t>Valutare eventuali indicazioni derivanti dal Piano di miglioramento previsto dal Progetto </a:t>
            </a:r>
            <a:r>
              <a:rPr lang="it-IT" sz="2100" dirty="0" err="1" smtClean="0">
                <a:solidFill>
                  <a:schemeClr val="tx2"/>
                </a:solidFill>
              </a:rPr>
              <a:t>Vales</a:t>
            </a:r>
            <a:r>
              <a:rPr lang="it-IT" sz="2100" dirty="0" smtClean="0">
                <a:solidFill>
                  <a:schemeClr val="tx2"/>
                </a:solidFill>
              </a:rPr>
              <a:t> ed assolvere le richieste</a:t>
            </a:r>
            <a:r>
              <a:rPr lang="it-IT" sz="2100" dirty="0" smtClean="0">
                <a:solidFill>
                  <a:schemeClr val="tx2"/>
                </a:solidFill>
                <a:latin typeface="+mj-lt"/>
              </a:rPr>
              <a:t>.</a:t>
            </a:r>
            <a:endParaRPr lang="it-IT" sz="2100" dirty="0" smtClean="0">
              <a:solidFill>
                <a:schemeClr val="tx2"/>
              </a:solidFill>
              <a:latin typeface="+mj-lt"/>
              <a:ea typeface="Times New Roman"/>
            </a:endParaRPr>
          </a:p>
          <a:p>
            <a:r>
              <a:rPr lang="it-IT" sz="2100" dirty="0" smtClean="0">
                <a:solidFill>
                  <a:schemeClr val="tx2"/>
                </a:solidFill>
              </a:rPr>
              <a:t>Predisporre un modello comune per la restituzione alle famiglie dei risultati delle prove comuni (con particolare attenzione anche ad alunni DSA e BES</a:t>
            </a:r>
            <a:r>
              <a:rPr lang="it-IT" sz="2100" dirty="0" smtClean="0">
                <a:solidFill>
                  <a:schemeClr val="tx2"/>
                </a:solidFill>
              </a:rPr>
              <a:t>).</a:t>
            </a:r>
            <a:endParaRPr lang="it-IT" sz="2100" dirty="0" smtClean="0">
              <a:solidFill>
                <a:schemeClr val="tx2"/>
              </a:solidFill>
              <a:latin typeface="+mj-lt"/>
            </a:endParaRPr>
          </a:p>
          <a:p>
            <a:r>
              <a:rPr lang="it-IT" sz="2100" dirty="0" smtClean="0">
                <a:solidFill>
                  <a:schemeClr val="tx2"/>
                </a:solidFill>
                <a:latin typeface="+mj-lt"/>
              </a:rPr>
              <a:t>Monitorare il planning di lavoro, mediante relazioni operative iniziale, intermedia e </a:t>
            </a:r>
            <a:r>
              <a:rPr lang="it-IT" sz="2100" dirty="0" smtClean="0">
                <a:solidFill>
                  <a:schemeClr val="tx2"/>
                </a:solidFill>
                <a:latin typeface="+mj-lt"/>
              </a:rPr>
              <a:t>finale.</a:t>
            </a:r>
            <a:endParaRPr lang="it-IT" sz="2100" dirty="0" smtClean="0">
              <a:solidFill>
                <a:schemeClr val="tx2"/>
              </a:solidFill>
              <a:latin typeface="+mj-lt"/>
            </a:endParaRPr>
          </a:p>
          <a:p>
            <a:r>
              <a:rPr lang="it-IT" sz="2100" dirty="0" smtClean="0">
                <a:solidFill>
                  <a:schemeClr val="tx2"/>
                </a:solidFill>
                <a:latin typeface="+mj-lt"/>
              </a:rPr>
              <a:t>Assemblare, controllare, divulgare, depositare agli atti le Progettazioni annuali/bimestrali e le Prove comuni della Scuola Primaria. </a:t>
            </a:r>
          </a:p>
          <a:p>
            <a:pPr algn="just"/>
            <a:endParaRPr lang="it-IT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Baskerville Old Face" pitchFamily="18" charset="0"/>
              </a:rPr>
              <a:t>QUOTA ORARIA COMMISSIONE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57" cy="456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2443208"/>
                <a:gridCol w="2743219"/>
              </a:tblGrid>
              <a:tr h="442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OBIETTIVI </a:t>
                      </a:r>
                      <a:r>
                        <a:rPr lang="it-IT" sz="1500" b="1" dirty="0" err="1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DI</a:t>
                      </a:r>
                      <a:r>
                        <a:rPr lang="it-IT" sz="15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 LAVORO</a:t>
                      </a:r>
                      <a:endParaRPr lang="it-IT" sz="150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INSEGNANTI COINVOLTI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ORE PREVISTE</a:t>
                      </a:r>
                      <a:endParaRPr lang="it-IT" sz="15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78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INGLESE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: aggiornamento e verticalizzazione della Progettazione.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n-lt"/>
                          <a:ea typeface="Times New Roman"/>
                        </a:rPr>
                        <a:t>Individuazione degli Obiettivi </a:t>
                      </a: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minimi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Sc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 Infanzia 1 </a:t>
                      </a:r>
                      <a:r>
                        <a:rPr lang="it-IT" sz="1500" dirty="0" err="1">
                          <a:latin typeface="+mn-lt"/>
                          <a:ea typeface="Times New Roman"/>
                        </a:rPr>
                        <a:t>ins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 x 1 incontro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it-IT" sz="1500" dirty="0" smtClean="0">
                          <a:latin typeface="+mn-lt"/>
                          <a:ea typeface="Calibri"/>
                          <a:cs typeface="Times New Roman"/>
                        </a:rPr>
                        <a:t>Fortuna</a:t>
                      </a:r>
                      <a:endParaRPr lang="it-IT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n-lt"/>
                          <a:ea typeface="Times New Roman"/>
                        </a:rPr>
                        <a:t>Sc. Primaria </a:t>
                      </a: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it-IT" sz="1500" dirty="0" err="1" smtClean="0">
                          <a:latin typeface="+mn-lt"/>
                          <a:ea typeface="Times New Roman"/>
                        </a:rPr>
                        <a:t>ins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 x 4 incontri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it-IT" sz="1500" dirty="0">
                          <a:latin typeface="+mn-lt"/>
                          <a:ea typeface="Calibri"/>
                          <a:cs typeface="Times New Roman"/>
                        </a:rPr>
                        <a:t>Virgilio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n-lt"/>
                          <a:ea typeface="Times New Roman"/>
                        </a:rPr>
                        <a:t>Sc. </a:t>
                      </a:r>
                      <a:r>
                        <a:rPr lang="it-IT" sz="1500" dirty="0" err="1">
                          <a:latin typeface="+mn-lt"/>
                          <a:ea typeface="Times New Roman"/>
                        </a:rPr>
                        <a:t>Second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it-IT" sz="1500" dirty="0" err="1" smtClean="0">
                          <a:latin typeface="+mn-lt"/>
                          <a:ea typeface="Times New Roman"/>
                        </a:rPr>
                        <a:t>ins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. x 4 incontri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it-IT" sz="1500" dirty="0" err="1">
                          <a:latin typeface="+mn-lt"/>
                          <a:ea typeface="Calibri"/>
                          <a:cs typeface="Times New Roman"/>
                        </a:rPr>
                        <a:t>Brunelli</a:t>
                      </a:r>
                      <a:endParaRPr lang="it-IT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2 ore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8 ore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8 ore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4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FRANCESE</a:t>
                      </a:r>
                      <a:r>
                        <a:rPr lang="it-IT" sz="1500" dirty="0">
                          <a:latin typeface="+mn-lt"/>
                          <a:ea typeface="Times New Roman"/>
                        </a:rPr>
                        <a:t>: aggiornamento e verticalizzazione della Progettazione.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n-lt"/>
                          <a:ea typeface="Times New Roman"/>
                        </a:rPr>
                        <a:t>Individuazione degli Obiettivi </a:t>
                      </a: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minimi.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+mn-lt"/>
                          <a:ea typeface="Times New Roman"/>
                        </a:rPr>
                        <a:t>Sc. Second. 2 ins</a:t>
                      </a:r>
                      <a:r>
                        <a:rPr lang="en-US" sz="1500" dirty="0" smtClean="0">
                          <a:latin typeface="+mn-lt"/>
                          <a:ea typeface="Times New Roman"/>
                        </a:rPr>
                        <a:t>.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500" dirty="0" err="1" smtClean="0">
                          <a:latin typeface="+mn-lt"/>
                          <a:ea typeface="Calibri"/>
                          <a:cs typeface="Times New Roman"/>
                        </a:rPr>
                        <a:t>Aramini</a:t>
                      </a:r>
                      <a:r>
                        <a:rPr lang="en-US" sz="1500" dirty="0" smtClean="0">
                          <a:latin typeface="+mn-lt"/>
                          <a:ea typeface="Calibri"/>
                          <a:cs typeface="Times New Roman"/>
                        </a:rPr>
                        <a:t> (2 </a:t>
                      </a:r>
                      <a:r>
                        <a:rPr lang="en-US" sz="1500" dirty="0" err="1" smtClean="0">
                          <a:latin typeface="+mn-lt"/>
                          <a:ea typeface="Calibri"/>
                          <a:cs typeface="Times New Roman"/>
                        </a:rPr>
                        <a:t>incontri</a:t>
                      </a:r>
                      <a:r>
                        <a:rPr lang="en-US" sz="15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it-IT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500" dirty="0" err="1" smtClean="0">
                          <a:latin typeface="+mn-lt"/>
                          <a:ea typeface="Calibri"/>
                          <a:cs typeface="Times New Roman"/>
                        </a:rPr>
                        <a:t>Maccagni</a:t>
                      </a:r>
                      <a:r>
                        <a:rPr lang="en-US" sz="1500" dirty="0" smtClean="0">
                          <a:latin typeface="+mn-lt"/>
                          <a:ea typeface="Calibri"/>
                          <a:cs typeface="Times New Roman"/>
                        </a:rPr>
                        <a:t> (3 </a:t>
                      </a:r>
                      <a:r>
                        <a:rPr lang="en-US" sz="1500" dirty="0" err="1" smtClean="0">
                          <a:latin typeface="+mn-lt"/>
                          <a:ea typeface="Calibri"/>
                          <a:cs typeface="Times New Roman"/>
                        </a:rPr>
                        <a:t>incontri</a:t>
                      </a:r>
                      <a:r>
                        <a:rPr lang="en-US" sz="15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it-IT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5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5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4 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n-lt"/>
                          <a:ea typeface="Times New Roman"/>
                        </a:rPr>
                        <a:t>6 ore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3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+mn-lt"/>
                          <a:ea typeface="Times New Roman"/>
                        </a:rPr>
                        <a:t>TOTALE: </a:t>
                      </a:r>
                      <a:r>
                        <a:rPr lang="it-IT" sz="1500" b="1" dirty="0" smtClean="0">
                          <a:latin typeface="+mn-lt"/>
                          <a:ea typeface="Times New Roman"/>
                        </a:rPr>
                        <a:t>28 </a:t>
                      </a:r>
                      <a:r>
                        <a:rPr lang="it-IT" sz="1500" b="1" dirty="0">
                          <a:latin typeface="+mn-lt"/>
                          <a:ea typeface="Times New Roman"/>
                        </a:rPr>
                        <a:t>ore </a:t>
                      </a:r>
                      <a:endParaRPr lang="it-IT" sz="15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Baskerville Old Face" pitchFamily="18" charset="0"/>
              </a:rPr>
              <a:t/>
            </a:r>
            <a:br>
              <a:rPr lang="it-IT" sz="3600" dirty="0" smtClean="0">
                <a:latin typeface="Baskerville Old Face" pitchFamily="18" charset="0"/>
              </a:rPr>
            </a:br>
            <a:r>
              <a:rPr lang="it-IT" sz="3600" dirty="0" smtClean="0">
                <a:latin typeface="Baskerville Old Face" pitchFamily="18" charset="0"/>
              </a:rPr>
              <a:t/>
            </a:r>
            <a:br>
              <a:rPr lang="it-IT" sz="3600" dirty="0" smtClean="0">
                <a:latin typeface="Baskerville Old Face" pitchFamily="18" charset="0"/>
              </a:rPr>
            </a:br>
            <a:r>
              <a:rPr lang="it-IT" sz="3600" dirty="0" smtClean="0">
                <a:latin typeface="Baskerville Old Face" pitchFamily="18" charset="0"/>
              </a:rPr>
              <a:t>QUOTA ORARIA</a:t>
            </a:r>
            <a:br>
              <a:rPr lang="it-IT" sz="3600" dirty="0" smtClean="0">
                <a:latin typeface="Baskerville Old Face" pitchFamily="18" charset="0"/>
              </a:rPr>
            </a:br>
            <a:r>
              <a:rPr lang="it-IT" sz="3600" dirty="0" smtClean="0">
                <a:latin typeface="Baskerville Old Face" pitchFamily="18" charset="0"/>
              </a:rPr>
              <a:t>FUNZIONI STRUMENTALI</a:t>
            </a:r>
            <a:br>
              <a:rPr lang="it-IT" sz="3600" dirty="0" smtClean="0">
                <a:latin typeface="Baskerville Old Face" pitchFamily="18" charset="0"/>
              </a:rPr>
            </a:br>
            <a:r>
              <a:rPr lang="it-IT" sz="3600" dirty="0" smtClean="0">
                <a:latin typeface="Baskerville Old Face" pitchFamily="18" charset="0"/>
              </a:rPr>
              <a:t/>
            </a:r>
            <a:br>
              <a:rPr lang="it-IT" sz="3600" dirty="0" smtClean="0">
                <a:latin typeface="Baskerville Old Face" pitchFamily="18" charset="0"/>
              </a:rPr>
            </a:b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599" cy="501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29288"/>
                <a:gridCol w="928694"/>
                <a:gridCol w="1071570"/>
                <a:gridCol w="80004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j-lt"/>
                        </a:rPr>
                        <a:t>Obiettivi </a:t>
                      </a:r>
                      <a:r>
                        <a:rPr lang="it-IT" sz="1500" dirty="0">
                          <a:latin typeface="+mj-lt"/>
                        </a:rPr>
                        <a:t>di </a:t>
                      </a:r>
                      <a:r>
                        <a:rPr lang="it-IT" sz="1500" dirty="0" smtClean="0">
                          <a:latin typeface="+mj-lt"/>
                        </a:rPr>
                        <a:t>lavoro</a:t>
                      </a:r>
                      <a:endParaRPr lang="it-IT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latin typeface="+mj-lt"/>
                        </a:rPr>
                        <a:t>FF.SS.  coinvolte</a:t>
                      </a:r>
                      <a:endParaRPr lang="it-IT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j-lt"/>
                        </a:rPr>
                        <a:t>Ore previste </a:t>
                      </a:r>
                      <a:endParaRPr lang="it-IT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+mj-lt"/>
                          <a:ea typeface="Times New Roman"/>
                          <a:cs typeface="Times New Roman"/>
                        </a:rPr>
                        <a:t>Stato </a:t>
                      </a:r>
                      <a:r>
                        <a:rPr lang="it-IT" sz="1500" dirty="0" smtClean="0">
                          <a:latin typeface="+mj-lt"/>
                          <a:ea typeface="Times New Roman"/>
                          <a:cs typeface="Times New Roman"/>
                        </a:rPr>
                        <a:t>lavori</a:t>
                      </a:r>
                      <a:endParaRPr lang="it-IT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Proseguire e concludere l’</a:t>
                      </a:r>
                      <a:r>
                        <a:rPr lang="it-IT" sz="1100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aggiornamento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(allineamento alle </a:t>
                      </a:r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Indicazioni nazionali 2012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e la </a:t>
                      </a:r>
                      <a:r>
                        <a:rPr lang="it-IT" sz="1100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verticalizzazione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del curricolo d’Istituto, individuando inoltre gli </a:t>
                      </a:r>
                      <a:r>
                        <a:rPr lang="it-IT" sz="1100" u="sng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Obiettivi Minimi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nelle seguenti discipline:</a:t>
                      </a:r>
                    </a:p>
                    <a:p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INGLESE  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(Sc. Infanzia, Primaria e Secondaria I grado)</a:t>
                      </a:r>
                    </a:p>
                    <a:p>
                      <a:r>
                        <a:rPr lang="it-IT" sz="11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FRANCESE 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(Sc. Secondaria I grado).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Predisporre i materiali per ottimizzare i tempi di lavoro e coordinare le azioni della Commissione.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v. Commissione</a:t>
                      </a: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 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Messina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Soldi 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28 ore</a:t>
                      </a:r>
                    </a:p>
                    <a:p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v. Commissione</a:t>
                      </a: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ore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ore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Concluso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Concluso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Esaminare e confrontare le modalità di valutazione applicate nelle Scuola Primaria e Secondaria. </a:t>
                      </a:r>
                    </a:p>
                    <a:p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Elaborare un questionario relativo alle prove comuni; analizzare e interpretare i risultati.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Valutare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eventuali indicazioni derivanti dal Piano di miglioramento previsto dal Progetto </a:t>
                      </a:r>
                      <a:r>
                        <a:rPr lang="it-IT" sz="1100" dirty="0" err="1">
                          <a:latin typeface="+mj-lt"/>
                          <a:ea typeface="Times New Roman"/>
                        </a:rPr>
                        <a:t>Vales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 ed assolvere le richieste.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Predisporre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un modello comune  per la restituzione alle famiglie dei risultati delle prove comuni (con particolare attenzione anche ad alunni DSA e BES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   Messina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   Ria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   Soldi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Ria 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Messina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Soldi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Messina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Ria 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Soldi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10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10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10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20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4 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4 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dirty="0" smtClean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5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5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5 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In corso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Concluso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In corso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100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Concluso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Assemblare, perfezionare e divulgare i materiali prodotti dalla Commissione.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Monitorare il planning di lavoro, mediante relazioni operative iniziale, intermedia e finale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   Messina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    Soldi 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10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j-lt"/>
                          <a:ea typeface="Times New Roman"/>
                        </a:rPr>
                        <a:t>4 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Concluso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Assemblare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, controllare, divulgare, depositare agli atti le Progettazioni 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annuali/bimestrali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e le Prove 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comuni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della Sc. Primaria relative </a:t>
                      </a: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a ITALIANO, INGLESE, MATEMATICA, STORIA, GEOGRAFIA, SCIENZE, IRC.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Soldi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j-lt"/>
                          <a:ea typeface="Times New Roman"/>
                        </a:rPr>
                        <a:t>6 </a:t>
                      </a:r>
                      <a:r>
                        <a:rPr lang="it-IT" sz="1100" dirty="0">
                          <a:latin typeface="+mj-lt"/>
                          <a:ea typeface="Times New Roman"/>
                        </a:rPr>
                        <a:t>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Concluso</a:t>
                      </a:r>
                      <a:endParaRPr lang="it-IT" sz="11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>
                          <a:latin typeface="+mj-lt"/>
                          <a:ea typeface="Times New Roman"/>
                        </a:rPr>
                        <a:t>TOTALE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latin typeface="+mj-lt"/>
                          <a:ea typeface="Times New Roman"/>
                        </a:rPr>
                        <a:t>Messina: 33 </a:t>
                      </a:r>
                      <a:r>
                        <a:rPr lang="it-IT" sz="1100" b="0" dirty="0" smtClean="0">
                          <a:latin typeface="+mj-lt"/>
                          <a:ea typeface="Times New Roman"/>
                        </a:rPr>
                        <a:t>ore</a:t>
                      </a:r>
                      <a:endParaRPr lang="it-IT" sz="1100" b="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latin typeface="+mj-lt"/>
                          <a:ea typeface="Times New Roman"/>
                        </a:rPr>
                        <a:t>Ria: </a:t>
                      </a:r>
                      <a:r>
                        <a:rPr lang="it-IT" sz="1100" b="0" dirty="0" smtClean="0">
                          <a:latin typeface="+mj-lt"/>
                          <a:ea typeface="Times New Roman"/>
                        </a:rPr>
                        <a:t>35 </a:t>
                      </a:r>
                      <a:r>
                        <a:rPr lang="it-IT" sz="1100" b="0" dirty="0" smtClean="0">
                          <a:latin typeface="+mj-lt"/>
                          <a:ea typeface="Times New Roman"/>
                        </a:rPr>
                        <a:t>ore</a:t>
                      </a:r>
                      <a:endParaRPr lang="it-IT" sz="1100" b="0" dirty="0"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latin typeface="+mj-lt"/>
                          <a:ea typeface="Times New Roman"/>
                        </a:rPr>
                        <a:t>Soldi: 33 </a:t>
                      </a:r>
                      <a:r>
                        <a:rPr lang="it-IT" sz="1100" b="0" dirty="0" smtClean="0">
                          <a:latin typeface="+mj-lt"/>
                          <a:ea typeface="Times New Roman"/>
                        </a:rPr>
                        <a:t>ore</a:t>
                      </a:r>
                      <a:endParaRPr lang="it-IT" sz="11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b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arentesi graffa chiusa 4"/>
          <p:cNvSpPr/>
          <p:nvPr/>
        </p:nvSpPr>
        <p:spPr>
          <a:xfrm>
            <a:off x="5929322" y="3286124"/>
            <a:ext cx="71438" cy="4286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chiusa 5"/>
          <p:cNvSpPr/>
          <p:nvPr/>
        </p:nvSpPr>
        <p:spPr>
          <a:xfrm>
            <a:off x="5929322" y="5143512"/>
            <a:ext cx="45719" cy="2143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66"/>
                </a:solidFill>
              </a:rPr>
              <a:t>Lavoro svolto</a:t>
            </a:r>
            <a:endParaRPr lang="it-IT" i="1" dirty="0">
              <a:solidFill>
                <a:srgbClr val="FF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 smtClean="0"/>
              <a:t>Adeguamento delle progettazioni di INGLESE e FRANCESE alle </a:t>
            </a:r>
            <a:r>
              <a:rPr lang="it-IT" sz="2200" i="1" dirty="0" smtClean="0"/>
              <a:t>Indicazioni nazionali 2012 </a:t>
            </a:r>
            <a:r>
              <a:rPr lang="it-IT" sz="2200" dirty="0" smtClean="0"/>
              <a:t>nell’ottica della verticalizzazione; individuazione degli Obiettivi minimi.</a:t>
            </a:r>
          </a:p>
          <a:p>
            <a:r>
              <a:rPr lang="it-IT" sz="2200" dirty="0" smtClean="0"/>
              <a:t>Organizzazione di un incontro informativo sull’approccio alla lingua inglese nella prima infanzia (per i docenti delle Scuole dell’Infanzia).</a:t>
            </a:r>
          </a:p>
          <a:p>
            <a:r>
              <a:rPr lang="it-IT" sz="2200" dirty="0" smtClean="0"/>
              <a:t>Predisposizione delle schede per la restituzione degli esiti delle prove comuni quadrimestrali (Scuola Primaria e Scuola Secondaria).</a:t>
            </a:r>
          </a:p>
          <a:p>
            <a:r>
              <a:rPr lang="it-IT" sz="2200" dirty="0" smtClean="0"/>
              <a:t>Elaborazione questionario relativo alle prove comuni, proposto ai docenti della Sc. Primaria e della Sc. Secondaria; analisi e interpretazione dei risultati.</a:t>
            </a:r>
          </a:p>
          <a:p>
            <a:r>
              <a:rPr lang="it-IT" sz="2200" dirty="0" smtClean="0"/>
              <a:t>Raccolta e archiviazione sul sito d’Istituto delle progettazioni annuali/bimestrali e delle prove comuni della Sc. Primaria. </a:t>
            </a:r>
          </a:p>
          <a:p>
            <a:pPr>
              <a:buNone/>
            </a:pPr>
            <a:endParaRPr lang="it-IT" sz="2200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66"/>
                </a:solidFill>
              </a:rPr>
              <a:t>Obiettivi per il prossimo </a:t>
            </a:r>
            <a:r>
              <a:rPr lang="it-IT" i="1" dirty="0" err="1" smtClean="0">
                <a:solidFill>
                  <a:srgbClr val="FF0066"/>
                </a:solidFill>
              </a:rPr>
              <a:t>a.s.</a:t>
            </a:r>
            <a:endParaRPr lang="it-IT" i="1" dirty="0">
              <a:solidFill>
                <a:srgbClr val="FF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 smtClean="0"/>
              <a:t>Proseguire l’analisi e il confronto delle modalità di valutazione applicate nella Scuola Primaria e Secondaria.</a:t>
            </a:r>
          </a:p>
          <a:p>
            <a:r>
              <a:rPr lang="it-IT" sz="2200" dirty="0" smtClean="0"/>
              <a:t>Completare il curricolo di Istituto per lo sviluppo delle competenze trasversali, producendo strumenti di rilevazione comprendenti indicatori/descrittori e griglie di osservazione (in riferimento alle indicazioni operative provenienti dal VALES).</a:t>
            </a:r>
          </a:p>
          <a:p>
            <a:r>
              <a:rPr lang="it-IT" sz="2200" dirty="0" smtClean="0"/>
              <a:t>Coordinare il lavoro di una commissione per l’individuazione degli aspetti (contenuti, abilità, processi) da valutare nelle prove comuni di ITALIANO e MATEMATICA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Assemblare, controllare, divulgare, depositare agli atti le Progettazioni annuali/bimestrali e le Prove comuni della Scuola </a:t>
            </a:r>
            <a:r>
              <a:rPr lang="it-IT" sz="2200" dirty="0" smtClean="0"/>
              <a:t>Primaria.</a:t>
            </a:r>
            <a:endParaRPr lang="it-IT" sz="2200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643051"/>
            <a:ext cx="7743852" cy="1957400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rgbClr val="002060"/>
                </a:solidFill>
                <a:latin typeface="Baskerville Old Face" pitchFamily="18" charset="0"/>
              </a:rPr>
              <a:t>Grazie a tutti per la collaborazione.</a:t>
            </a:r>
            <a:br>
              <a:rPr lang="it-IT" sz="3600" b="1" i="1" dirty="0" smtClean="0">
                <a:solidFill>
                  <a:srgbClr val="002060"/>
                </a:solidFill>
                <a:latin typeface="Baskerville Old Face" pitchFamily="18" charset="0"/>
              </a:rPr>
            </a:br>
            <a:r>
              <a:rPr lang="it-IT" sz="3600" b="1" i="1" dirty="0" smtClean="0">
                <a:solidFill>
                  <a:srgbClr val="002060"/>
                </a:solidFill>
                <a:latin typeface="Baskerville Old Face" pitchFamily="18" charset="0"/>
              </a:rPr>
              <a:t>Buone vacanze!</a:t>
            </a:r>
            <a:endParaRPr lang="it-IT" sz="3600" b="1" i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6843738" cy="1752600"/>
          </a:xfrm>
        </p:spPr>
        <p:txBody>
          <a:bodyPr/>
          <a:lstStyle/>
          <a:p>
            <a:endParaRPr lang="it-IT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r>
              <a:rPr lang="it-IT" dirty="0" smtClean="0">
                <a:solidFill>
                  <a:srgbClr val="002060"/>
                </a:solidFill>
                <a:latin typeface="Baskerville Old Face" pitchFamily="18" charset="0"/>
              </a:rPr>
              <a:t>K. Messina – R. Ria – S. Soldi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719</Words>
  <PresentationFormat>Presentazione su schermo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Funzione Strumentale  PROGETTAZIONE E VALUTAZIONE Relazione finale 30 giugno 2015</vt:lpstr>
      <vt:lpstr>Obiettivi di lavoro</vt:lpstr>
      <vt:lpstr>QUOTA ORARIA COMMISSIONE</vt:lpstr>
      <vt:lpstr>  QUOTA ORARIA FUNZIONI STRUMENTALI  </vt:lpstr>
      <vt:lpstr>Lavoro svolto</vt:lpstr>
      <vt:lpstr>Obiettivi per il prossimo a.s.</vt:lpstr>
      <vt:lpstr>Grazie a tutti per la collaborazione. Buone vacanze!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FUNZIONE STRUMENTALE POF Relazione intermedia 25 febbraio 2014</dc:title>
  <cp:lastModifiedBy>Studio Perrone</cp:lastModifiedBy>
  <cp:revision>70</cp:revision>
  <dcterms:modified xsi:type="dcterms:W3CDTF">2015-06-25T19:36:14Z</dcterms:modified>
</cp:coreProperties>
</file>